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618" userDrawn="1">
          <p15:clr>
            <a:srgbClr val="A4A3A4"/>
          </p15:clr>
        </p15:guide>
        <p15:guide id="2" pos="68" userDrawn="1">
          <p15:clr>
            <a:srgbClr val="A4A3A4"/>
          </p15:clr>
        </p15:guide>
        <p15:guide id="3" orient="horz" pos="4201" userDrawn="1">
          <p15:clr>
            <a:srgbClr val="A4A3A4"/>
          </p15:clr>
        </p15:guide>
        <p15:guide id="4" pos="56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694" autoAdjust="0"/>
    <p:restoredTop sz="90929"/>
  </p:normalViewPr>
  <p:slideViewPr>
    <p:cSldViewPr>
      <p:cViewPr varScale="1">
        <p:scale>
          <a:sx n="106" d="100"/>
          <a:sy n="106" d="100"/>
        </p:scale>
        <p:origin x="2280" y="96"/>
      </p:cViewPr>
      <p:guideLst>
        <p:guide orient="horz" pos="618"/>
        <p:guide pos="68"/>
        <p:guide orient="horz" pos="4201"/>
        <p:guide pos="56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D17874-8C85-CF4D-92A6-A6054E0F2A7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857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D80FDA-FB47-6440-8B23-A6192980CC1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010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6FEE55-9518-4E40-AB16-A43030367D1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74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E7329A-E9E9-4941-A949-5BE64196E92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850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56C6EE-8A98-2E4F-BCFB-7737310C257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309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5CF414-017D-3147-9A90-4AB0AEC88BC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982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0B9491-3EDA-5B4C-B2EB-9CC4756604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55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E57B47-8E36-2F42-AB9C-087674984E1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080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8190DE-5FD9-C54E-ABB5-627071ECE03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3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62D4B4-0C1B-9D4D-8B28-1FBF2C22199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201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E67FB7-8F37-F04D-818A-7706C49EB27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967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82FEE61-D2D5-714E-BB2E-E4F1F3E9C9A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0"/>
          <a:cs typeface="ヒラギノ角ゴ Pro W3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0"/>
          <a:cs typeface="ヒラギノ角ゴ Pro W3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0"/>
          <a:cs typeface="ヒラギノ角ゴ Pro W3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0"/>
          <a:cs typeface="ヒラギノ角ゴ Pro W3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0"/>
          <a:cs typeface="ヒラギノ角ゴ Pro W3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0"/>
          <a:cs typeface="ヒラギノ角ゴ Pro W3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0"/>
          <a:cs typeface="ヒラギノ角ゴ Pro W3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0"/>
          <a:cs typeface="ヒラギノ角ゴ Pro W3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gdhong@hankuk.ac.kr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PT-A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699797" y="2429911"/>
            <a:ext cx="7704856" cy="1431137"/>
          </a:xfrm>
          <a:prstGeom prst="rect">
            <a:avLst/>
          </a:prstGeom>
        </p:spPr>
        <p:txBody>
          <a:bodyPr wrap="square" lIns="91413" tIns="45708" rIns="91413" bIns="45708">
            <a:spAutoFit/>
          </a:bodyPr>
          <a:lstStyle/>
          <a:p>
            <a:pPr algn="ctr">
              <a:spcAft>
                <a:spcPts val="1800"/>
              </a:spcAft>
              <a:defRPr/>
            </a:pPr>
            <a:r>
              <a:rPr lang="en-US" altLang="ko-KR" sz="3600" b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‘20</a:t>
            </a:r>
            <a:r>
              <a:rPr lang="ko-KR" altLang="en-US" sz="3600" b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ko-KR" altLang="en-US" sz="3600" b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하반기 </a:t>
            </a:r>
            <a:r>
              <a:rPr lang="ko-KR" altLang="en-US" sz="3600" b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강건재 제품</a:t>
            </a:r>
            <a:r>
              <a:rPr lang="en-US" altLang="ko-KR" sz="3600" b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3600" b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솔루션</a:t>
            </a:r>
            <a:endParaRPr lang="en-US" altLang="ko-KR" sz="3600" b="1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>
              <a:spcAft>
                <a:spcPts val="1800"/>
              </a:spcAft>
              <a:defRPr/>
            </a:pPr>
            <a:r>
              <a:rPr lang="ko-KR" altLang="en-US" sz="3600" b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연구과제 공모</a:t>
            </a:r>
            <a:r>
              <a:rPr lang="en-US" altLang="ko-KR" sz="3600" b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3600" b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양식</a:t>
            </a:r>
            <a:endParaRPr lang="en-US" altLang="ko-KR" sz="36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T-A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Box 102"/>
          <p:cNvSpPr txBox="1">
            <a:spLocks noChangeArrowheads="1"/>
          </p:cNvSpPr>
          <p:nvPr/>
        </p:nvSpPr>
        <p:spPr bwMode="auto">
          <a:xfrm>
            <a:off x="3351152" y="231031"/>
            <a:ext cx="24416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kumimoji="0" lang="ko-KR" altLang="en-US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연구과제 </a:t>
            </a:r>
            <a:r>
              <a:rPr kumimoji="0"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제안서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5142341"/>
              </p:ext>
            </p:extLst>
          </p:nvPr>
        </p:nvGraphicFramePr>
        <p:xfrm>
          <a:off x="107949" y="980728"/>
          <a:ext cx="8947957" cy="5688364"/>
        </p:xfrm>
        <a:graphic>
          <a:graphicData uri="http://schemas.openxmlformats.org/drawingml/2006/table">
            <a:tbl>
              <a:tblPr/>
              <a:tblGrid>
                <a:gridCol w="8506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184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4675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7178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2002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1422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56156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09255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183482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085027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248207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주제</a:t>
                      </a:r>
                      <a:endParaRPr kumimoji="1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latinLnBrk="1"/>
                      <a:r>
                        <a:rPr lang="ko-KR" altLang="en-US" sz="1000" smtClean="0"/>
                        <a:t>  주제후보 </a:t>
                      </a:r>
                      <a:r>
                        <a:rPr lang="en-US" altLang="ko-KR" sz="1000" smtClean="0"/>
                        <a:t>2</a:t>
                      </a:r>
                      <a:r>
                        <a:rPr lang="ko-KR" altLang="en-US" sz="1000" smtClean="0"/>
                        <a:t>건 中 택 </a:t>
                      </a:r>
                      <a:r>
                        <a:rPr lang="en-US" altLang="ko-KR" sz="1000" smtClean="0"/>
                        <a:t>1</a:t>
                      </a:r>
                      <a:endParaRPr lang="ko-KR" altLang="en-US" sz="1000" dirty="0"/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제안기술단계</a:t>
                      </a: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기초연구□</a:t>
                      </a:r>
                      <a:r>
                        <a:rPr lang="en-US" altLang="ko-KR" sz="1000" dirty="0" smtClean="0"/>
                        <a:t>/</a:t>
                      </a:r>
                      <a:r>
                        <a:rPr lang="ko-KR" altLang="en-US" sz="1000" dirty="0" smtClean="0"/>
                        <a:t>실험□</a:t>
                      </a:r>
                      <a:r>
                        <a:rPr lang="en-US" altLang="ko-KR" sz="1000" dirty="0" smtClean="0"/>
                        <a:t>/</a:t>
                      </a:r>
                      <a:r>
                        <a:rPr lang="ko-KR" altLang="en-US" sz="1000" dirty="0" smtClean="0"/>
                        <a:t>시작품</a:t>
                      </a:r>
                      <a:r>
                        <a:rPr lang="ko-KR" altLang="en-US" sz="1000" smtClean="0"/>
                        <a:t>■</a:t>
                      </a:r>
                      <a:r>
                        <a:rPr lang="en-US" altLang="ko-KR" sz="1000" smtClean="0"/>
                        <a:t>/</a:t>
                      </a:r>
                    </a:p>
                    <a:p>
                      <a:pPr latinLnBrk="1"/>
                      <a:r>
                        <a:rPr lang="ko-KR" altLang="en-US" sz="1000" smtClean="0"/>
                        <a:t>실용화</a:t>
                      </a:r>
                      <a:r>
                        <a:rPr lang="ko-KR" altLang="en-US" sz="1000" dirty="0" smtClean="0"/>
                        <a:t>□</a:t>
                      </a:r>
                      <a:r>
                        <a:rPr lang="en-US" altLang="ko-KR" sz="1000" dirty="0" smtClean="0"/>
                        <a:t>/</a:t>
                      </a:r>
                      <a:r>
                        <a:rPr lang="ko-KR" altLang="en-US" sz="1000" dirty="0" smtClean="0"/>
                        <a:t>사업화□</a:t>
                      </a:r>
                      <a:endParaRPr lang="ko-KR" altLang="en-US" sz="1000" dirty="0"/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8207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과제명</a:t>
                      </a:r>
                      <a:endParaRPr kumimoji="1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ko-KR" altLang="en-GB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48207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연구책임자</a:t>
                      </a: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소속</a:t>
                      </a:r>
                      <a:r>
                        <a:rPr lang="en-US" altLang="ko-KR" sz="1000" dirty="0" smtClean="0"/>
                        <a:t>/</a:t>
                      </a:r>
                      <a:r>
                        <a:rPr lang="ko-KR" altLang="en-US" sz="1000" dirty="0" smtClean="0"/>
                        <a:t>성명</a:t>
                      </a:r>
                      <a:endParaRPr lang="ko-KR" altLang="en-US" sz="1000" dirty="0"/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참여기업</a:t>
                      </a: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기업명</a:t>
                      </a: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48207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연구기간</a:t>
                      </a: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en-GB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추정연구비</a:t>
                      </a: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lang="ko-KR" altLang="en-GB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066668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배경 </a:t>
                      </a:r>
                      <a:endParaRPr kumimoji="1" lang="en-US" altLang="ko-KR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비즈니스 </a:t>
                      </a:r>
                      <a:endParaRPr kumimoji="1" lang="en-US" altLang="ko-KR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케이스</a:t>
                      </a: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85725" marR="0" lvl="0" indent="-85725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marL="96441" marR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문제점 </a:t>
                      </a:r>
                      <a:endParaRPr kumimoji="1" lang="en-US" altLang="ko-KR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개선기회</a:t>
                      </a: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48207">
                <a:tc rowSpan="2"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연구목표</a:t>
                      </a: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marL="0" marR="0" lvl="0" indent="0" algn="just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 gridSpan="5">
                  <a:txBody>
                    <a:bodyPr/>
                    <a:lstStyle/>
                    <a:p>
                      <a:pPr latinLnBrk="1"/>
                      <a:endParaRPr lang="ko-KR" altLang="en-US" sz="1000"/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활용예정시기</a:t>
                      </a: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en-GB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48207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활용기업</a:t>
                      </a: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48207">
                <a:tc rowSpan="2" gridSpan="3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지표명</a:t>
                      </a: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운용정의</a:t>
                      </a: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가중치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개발목표</a:t>
                      </a: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48207"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현재수준</a:t>
                      </a: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목표수준</a:t>
                      </a: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48207">
                <a:tc gridSpan="3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en-GB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en-GB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48207">
                <a:tc gridSpan="3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en-GB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en-GB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286198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연구내용 및 범위</a:t>
                      </a: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228600" marR="0" lvl="0" indent="-228600" algn="just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* 2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번 주제일 경우 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대안설계</a:t>
                      </a: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(Spec-in, VE)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대상 </a:t>
                      </a: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Target PJT 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명기 필수 </a:t>
                      </a: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(1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번 주제는 무관</a:t>
                      </a: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1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853428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기대효과</a:t>
                      </a: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 </a:t>
                      </a:r>
                    </a:p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활용계획</a:t>
                      </a: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just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O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정량효과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just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-</a:t>
                      </a:r>
                    </a:p>
                    <a:p>
                      <a:pPr marL="0" marR="0" lvl="0" indent="0" algn="just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O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정성효과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just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-</a:t>
                      </a:r>
                      <a:endParaRPr kumimoji="1" lang="ko-KR" altLang="en-GB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T-A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Box 102"/>
          <p:cNvSpPr txBox="1">
            <a:spLocks noChangeArrowheads="1"/>
          </p:cNvSpPr>
          <p:nvPr/>
        </p:nvSpPr>
        <p:spPr bwMode="auto">
          <a:xfrm>
            <a:off x="3351152" y="231031"/>
            <a:ext cx="24416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kumimoji="0" lang="ko-KR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연구과제 </a:t>
            </a:r>
            <a:r>
              <a:rPr kumimoji="0"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제안서</a:t>
            </a: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4078105"/>
              </p:ext>
            </p:extLst>
          </p:nvPr>
        </p:nvGraphicFramePr>
        <p:xfrm>
          <a:off x="107950" y="981076"/>
          <a:ext cx="8947691" cy="5688013"/>
        </p:xfrm>
        <a:graphic>
          <a:graphicData uri="http://schemas.openxmlformats.org/drawingml/2006/table">
            <a:tbl>
              <a:tblPr/>
              <a:tblGrid>
                <a:gridCol w="97226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97542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896004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연구주제에</a:t>
                      </a:r>
                      <a:endParaRPr kumimoji="1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대한</a:t>
                      </a:r>
                      <a:endParaRPr kumimoji="1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추가 설명</a:t>
                      </a: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앞장에서 표현하지 못한 내용에 대한 추가 설명</a:t>
                      </a: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[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예시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]</a:t>
                      </a:r>
                    </a:p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시장 현황 그래프</a:t>
                      </a: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-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사회적 요구를 설명하는 신문기사</a:t>
                      </a: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-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관련 설계기준 등</a:t>
                      </a:r>
                    </a:p>
                  </a:txBody>
                  <a:tcPr marL="72000" marR="72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96005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연구주제</a:t>
                      </a:r>
                      <a:endParaRPr kumimoji="1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실현 방안</a:t>
                      </a: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연구주제를 상용화 하기 위한 방법 및 가능성 추가 설명</a:t>
                      </a: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[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예시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]</a:t>
                      </a:r>
                    </a:p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실현 방법 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기술적 측면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사업적 측면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실현 가능성 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기술적 측면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사업적 측면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등</a:t>
                      </a:r>
                    </a:p>
                  </a:txBody>
                  <a:tcPr marL="72000" marR="72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96004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최종</a:t>
                      </a:r>
                      <a:endParaRPr kumimoji="1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연구 성과물</a:t>
                      </a: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연구 성과물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개발 예정 제품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의 그림 등을 포함한 설명 </a:t>
                      </a: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(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서류심사로 진행되므로 심사자 내용 확인용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[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예시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]</a:t>
                      </a:r>
                    </a:p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-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개발품의 개략적인 그림 및 설명</a:t>
                      </a: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-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개발품의 경쟁 제품 대비 장단점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특징 등</a:t>
                      </a: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9155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T-A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aphicFrame>
        <p:nvGraphicFramePr>
          <p:cNvPr id="6" name="Group 10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2778079"/>
              </p:ext>
            </p:extLst>
          </p:nvPr>
        </p:nvGraphicFramePr>
        <p:xfrm>
          <a:off x="107949" y="981075"/>
          <a:ext cx="8928097" cy="5700273"/>
        </p:xfrm>
        <a:graphic>
          <a:graphicData uri="http://schemas.openxmlformats.org/drawingml/2006/table">
            <a:tbl>
              <a:tblPr/>
              <a:tblGrid>
                <a:gridCol w="129944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553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0887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2847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7505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9639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8020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187138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975545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1271441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257893"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  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홍길동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소속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부서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㈜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000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직책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연구소장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78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연락처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E-mail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hlinkClick r:id="rId3"/>
                        </a:rPr>
                        <a:t>gdhong@hankuk.ac.kr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학력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사항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1990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00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00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공학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78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Home Page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www.hankook.ac.kr/aaa/met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석사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533400" marR="0" lvl="0" indent="-5334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1992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00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00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공학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78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전화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02-3400-1000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박사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533400" marR="0" lvl="0" indent="-5334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1996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00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00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공학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78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핸드폰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010-1000-1000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전문 분야</a:t>
                      </a:r>
                      <a:endParaRPr lang="ko-KR" altLang="en-US" sz="11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533400" marR="0" lvl="0" indent="-5334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57893">
                <a:tc gridSpan="10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경력 사항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80857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2005 ~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現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1991 ~ 2005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1987 ~ 1991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㈜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000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기술연구소장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㈜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000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기술연구소 책임연구원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㈜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000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기술연구소 연구원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07955">
                <a:tc gridSpan="10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대표실적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008043">
                <a:tc gridSpan="10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l"/>
                        <a:tabLst/>
                      </a:pPr>
                      <a:r>
                        <a:rPr lang="ko-KR" altLang="en-US" sz="1100" dirty="0" smtClean="0">
                          <a:solidFill>
                            <a:prstClr val="black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제안연구 관련 프로젝트 수행 실적 </a:t>
                      </a:r>
                      <a:r>
                        <a:rPr lang="en-US" altLang="ko-KR" sz="1100" dirty="0" smtClean="0">
                          <a:solidFill>
                            <a:prstClr val="black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(3</a:t>
                      </a:r>
                      <a:r>
                        <a:rPr lang="ko-KR" altLang="en-US" sz="1100" dirty="0" smtClean="0">
                          <a:solidFill>
                            <a:prstClr val="black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 이내</a:t>
                      </a:r>
                      <a:r>
                        <a:rPr lang="en-US" altLang="ko-KR" sz="1100" dirty="0" smtClean="0">
                          <a:solidFill>
                            <a:prstClr val="black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  <a:p>
                      <a:pPr marL="88900" marR="0" lvl="1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프로젝트명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수행기관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지원기관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88900" marR="0" lvl="1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프로젝트명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수행기관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지원기관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008043">
                <a:tc gridSpan="10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l"/>
                        <a:tabLst/>
                      </a:pPr>
                      <a:r>
                        <a:rPr lang="ko-KR" altLang="en-US" sz="1100" dirty="0" smtClean="0">
                          <a:solidFill>
                            <a:prstClr val="black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제안연구 관련 논문 실적 </a:t>
                      </a:r>
                      <a:r>
                        <a:rPr lang="en-US" altLang="ko-KR" sz="1100" dirty="0" smtClean="0">
                          <a:solidFill>
                            <a:prstClr val="black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(3</a:t>
                      </a:r>
                      <a:r>
                        <a:rPr lang="ko-KR" altLang="en-US" sz="1100" dirty="0" smtClean="0">
                          <a:solidFill>
                            <a:prstClr val="black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 이내</a:t>
                      </a:r>
                      <a:r>
                        <a:rPr lang="en-US" altLang="ko-KR" sz="1100" dirty="0" smtClean="0">
                          <a:solidFill>
                            <a:prstClr val="black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  <a:p>
                      <a:pPr marL="88900" marR="0" lvl="1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논문명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저널명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발행 호수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kumimoji="1" lang="en-US" altLang="ko-K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Vol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page /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발행년도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88900" marR="0" lvl="1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논문명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저널명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발행 호수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kumimoji="1" lang="en-US" altLang="ko-K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Vol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page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발행년도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008043">
                <a:tc gridSpan="10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l"/>
                        <a:tabLst/>
                      </a:pPr>
                      <a:r>
                        <a:rPr lang="ko-KR" altLang="en-US" sz="1100" dirty="0" smtClean="0">
                          <a:solidFill>
                            <a:prstClr val="black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제안연구 관련 특허 실적 </a:t>
                      </a:r>
                      <a:r>
                        <a:rPr lang="en-US" altLang="ko-KR" sz="1100" dirty="0" smtClean="0">
                          <a:solidFill>
                            <a:prstClr val="black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(3</a:t>
                      </a:r>
                      <a:r>
                        <a:rPr lang="ko-KR" altLang="en-US" sz="1100" dirty="0" smtClean="0">
                          <a:solidFill>
                            <a:prstClr val="black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 이내</a:t>
                      </a:r>
                      <a:r>
                        <a:rPr lang="en-US" altLang="ko-KR" sz="1100" dirty="0" smtClean="0">
                          <a:solidFill>
                            <a:prstClr val="black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  <a:p>
                      <a:pPr marL="88900" marR="0" lvl="1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출원번호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발명의 명칭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출원년도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출원인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등록번호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88900" marR="0" lvl="1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출원번호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발명의 명칭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출원년도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출원인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등록번호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8" name="Text Box 102"/>
          <p:cNvSpPr txBox="1">
            <a:spLocks noChangeArrowheads="1"/>
          </p:cNvSpPr>
          <p:nvPr/>
        </p:nvSpPr>
        <p:spPr bwMode="auto">
          <a:xfrm>
            <a:off x="3351152" y="231031"/>
            <a:ext cx="24416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ko-KR" altLang="en-US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연구책임자 이력</a:t>
            </a:r>
          </a:p>
        </p:txBody>
      </p:sp>
    </p:spTree>
    <p:extLst>
      <p:ext uri="{BB962C8B-B14F-4D97-AF65-F5344CB8AC3E}">
        <p14:creationId xmlns:p14="http://schemas.microsoft.com/office/powerpoint/2010/main" val="3293010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T-A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Box 102"/>
          <p:cNvSpPr txBox="1">
            <a:spLocks noChangeArrowheads="1"/>
          </p:cNvSpPr>
          <p:nvPr/>
        </p:nvSpPr>
        <p:spPr bwMode="auto">
          <a:xfrm>
            <a:off x="3351152" y="231031"/>
            <a:ext cx="24416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ko-KR" altLang="en-US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제안서 </a:t>
            </a:r>
            <a:r>
              <a:rPr lang="en-US" altLang="ko-KR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Sample</a:t>
            </a:r>
            <a:endParaRPr lang="ko-KR" altLang="en-US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7984559"/>
              </p:ext>
            </p:extLst>
          </p:nvPr>
        </p:nvGraphicFramePr>
        <p:xfrm>
          <a:off x="107950" y="981075"/>
          <a:ext cx="8928100" cy="5705400"/>
        </p:xfrm>
        <a:graphic>
          <a:graphicData uri="http://schemas.openxmlformats.org/drawingml/2006/table">
            <a:tbl>
              <a:tblPr/>
              <a:tblGrid>
                <a:gridCol w="84758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423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4037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6750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1739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1271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55951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088561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182813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077408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242753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주제</a:t>
                      </a:r>
                      <a:endParaRPr kumimoji="1" lang="ko-KR" altLang="en-US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latinLnBrk="1"/>
                      <a:r>
                        <a:rPr kumimoji="1" lang="ko-KR" altLang="en-US" sz="10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①프리미엄 스틸건설자재 “이노빌트” 상품 개발</a:t>
                      </a:r>
                      <a:endParaRPr kumimoji="1" lang="ko-KR" altLang="en-US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08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제안기술단계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기초연구□</a:t>
                      </a:r>
                      <a:r>
                        <a:rPr lang="en-US" altLang="ko-KR" sz="1000" dirty="0" smtClean="0"/>
                        <a:t>/</a:t>
                      </a:r>
                      <a:r>
                        <a:rPr lang="ko-KR" altLang="en-US" sz="1000" dirty="0" smtClean="0"/>
                        <a:t>실험□</a:t>
                      </a:r>
                      <a:r>
                        <a:rPr lang="en-US" altLang="ko-KR" sz="1000" dirty="0" smtClean="0"/>
                        <a:t>/</a:t>
                      </a:r>
                      <a:r>
                        <a:rPr lang="ko-KR" altLang="en-US" sz="1000" dirty="0" smtClean="0"/>
                        <a:t>시작품□</a:t>
                      </a:r>
                      <a:r>
                        <a:rPr lang="en-US" altLang="ko-KR" sz="1000" smtClean="0"/>
                        <a:t>/   </a:t>
                      </a:r>
                      <a:endParaRPr lang="en-US" altLang="ko-KR" sz="1000" smtClean="0"/>
                    </a:p>
                    <a:p>
                      <a:pPr latinLnBrk="1"/>
                      <a:r>
                        <a:rPr lang="ko-KR" altLang="en-US" sz="1000" smtClean="0"/>
                        <a:t>실용화</a:t>
                      </a:r>
                      <a:r>
                        <a:rPr lang="ko-KR" altLang="en-US" sz="1000" dirty="0" smtClean="0"/>
                        <a:t>■</a:t>
                      </a:r>
                      <a:r>
                        <a:rPr lang="en-US" altLang="ko-KR" sz="1000" dirty="0" smtClean="0"/>
                        <a:t>/</a:t>
                      </a:r>
                      <a:r>
                        <a:rPr lang="ko-KR" altLang="en-US" sz="1000" dirty="0" smtClean="0"/>
                        <a:t>사업화□</a:t>
                      </a:r>
                      <a:endParaRPr lang="ko-KR" altLang="en-US" sz="1000" dirty="0"/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2753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과제명</a:t>
                      </a:r>
                      <a:endParaRPr kumimoji="1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ko-KR" altLang="en-GB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latinLnBrk="1"/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GI-ACE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합성데크플레이트 이용 시스템바닥 제품 개발</a:t>
                      </a:r>
                      <a:endParaRPr lang="ko-KR" altLang="en-US" sz="1000" dirty="0"/>
                    </a:p>
                  </a:txBody>
                  <a:tcPr marL="108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42753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연구책임자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소속</a:t>
                      </a:r>
                      <a:r>
                        <a:rPr lang="en-US" altLang="ko-KR" sz="1000" dirty="0" smtClean="0"/>
                        <a:t>/</a:t>
                      </a:r>
                      <a:r>
                        <a:rPr lang="ko-KR" altLang="en-US" sz="1000" dirty="0" smtClean="0"/>
                        <a:t>성명</a:t>
                      </a:r>
                      <a:endParaRPr lang="ko-KR" altLang="en-US" sz="1000" dirty="0"/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참여기업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기업명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42753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연구기간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en-GB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/>
                        <a:t>2016.03.15~2016.11.30</a:t>
                      </a:r>
                      <a:endParaRPr lang="ko-KR" altLang="en-US" sz="1000" dirty="0"/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추정연구비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  <a:endParaRPr lang="ko-KR" altLang="en-GB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071318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배경 </a:t>
                      </a:r>
                      <a:endParaRPr kumimoji="1" lang="en-US" altLang="ko-KR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비즈니스 </a:t>
                      </a:r>
                      <a:endParaRPr kumimoji="1" lang="en-US" altLang="ko-KR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케이스</a:t>
                      </a: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85725" marR="0" lvl="0" indent="-85725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80975" marR="0" lvl="0" indent="-180975" algn="just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Ｏ 건설 인력난으로 합판 거푸집 재래식 시공방법에서 기계화된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슬래브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시공공법으로 공기단축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(40%)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장점을 가진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데크플레이트는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년간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25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만톤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규모이며 향후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년내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50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만톤시장으로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확대예상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180975" marR="0" lvl="0" indent="-180975" algn="just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Ｏ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KBC2016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설계기준에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화재시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하중완화에 따른 내화용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합성데크플레이트의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수요확대 기대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문제점 </a:t>
                      </a:r>
                      <a:endParaRPr kumimoji="1" lang="en-US" altLang="ko-KR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개선기회</a:t>
                      </a: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180975" marR="0" lvl="0" indent="-180975" algn="just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Ｏ 건설경기 악화로 </a:t>
                      </a:r>
                      <a:r>
                        <a:rPr kumimoji="1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건설입찰시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저가 수주경쟁이 치열하며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국내 </a:t>
                      </a:r>
                      <a:r>
                        <a:rPr kumimoji="1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합성보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/</a:t>
                      </a:r>
                      <a:r>
                        <a:rPr kumimoji="1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데크플레이트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kumimoji="1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공급사는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제품차별화 및 가격경쟁력 확보가 절실함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  <a:p>
                      <a:pPr marL="180975" marR="0" lvl="0" indent="-180975" algn="just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Ｏ 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KBC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기준 개정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특수건축물 심의 확대 등 안전 및 성능에 대한 사회적 요구가 높아짐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42753">
                <a:tc rowSpan="2"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연구목표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marL="0" marR="0" lvl="0" indent="0" algn="just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 gridSpan="5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합성데크플레이트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+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합성보로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구성된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장스팬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바닥구조시스템 개발</a:t>
                      </a:r>
                      <a:endParaRPr kumimoji="1" lang="ko-KR" altLang="en-GB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활용예정시기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GB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2017.06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42753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활용기업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OO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</a:t>
                      </a:r>
                    </a:p>
                  </a:txBody>
                  <a:tcPr marL="108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42753">
                <a:tc rowSpan="2" gridSpan="3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지표명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운용정의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가중치</a:t>
                      </a:r>
                    </a:p>
                  </a:txBody>
                  <a:tcPr marL="108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개발목표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42753"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현재수준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목표수준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42753">
                <a:tc gridSpan="3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장스팬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바닥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보 합성시스템 개발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설계가능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스팬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GB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0.6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6m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GB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8m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42753">
                <a:tc gridSpan="3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현장 적용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대안설계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현장 시범적용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GB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0.4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없음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GB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건이상</a:t>
                      </a:r>
                      <a:endParaRPr kumimoji="1" lang="en-GB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456523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연구내용 및 범위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just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1.</a:t>
                      </a:r>
                      <a:r>
                        <a:rPr kumimoji="0" lang="en-GB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합성 </a:t>
                      </a: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데크플레이트이용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슬림바닥시스템 개발 </a:t>
                      </a: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참여기업</a:t>
                      </a: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OO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제작사</a:t>
                      </a: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</a:t>
                      </a:r>
                      <a:endParaRPr kumimoji="0" lang="ko-KR" altLang="en-GB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just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ko-KR" alt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</a:t>
                      </a:r>
                      <a:r>
                        <a:rPr kumimoji="0" lang="en-GB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내화대응 합성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데크플레이트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형상 개발 및 구조성능평가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실험 및 해석적 평가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0" marR="0" lvl="0" indent="0" algn="just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ko-KR" alt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</a:t>
                      </a:r>
                      <a:r>
                        <a:rPr kumimoji="0" lang="en-GB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신형상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슬림합성보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구조성능평가 및 내화성능평가</a:t>
                      </a:r>
                      <a:endParaRPr kumimoji="0" lang="en-GB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just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2.</a:t>
                      </a:r>
                      <a:r>
                        <a:rPr kumimoji="0" lang="en-GB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장스팬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합성데크플레이트이용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바닥슬래브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개발</a:t>
                      </a:r>
                      <a:endParaRPr kumimoji="0" lang="ko-KR" altLang="en-GB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just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ko-KR" alt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</a:t>
                      </a:r>
                      <a:r>
                        <a:rPr kumimoji="0" lang="en-GB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신형상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데크플레이트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및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바닥판구조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시스템 개발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실험 및 해석적 평가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0" marR="0" lvl="0" indent="0" algn="just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-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개발 제품의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KBC2016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화재시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하중완화 대응 검토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just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3. Mock-Up 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시공 및 현장적용</a:t>
                      </a:r>
                      <a:endParaRPr kumimoji="0" lang="en-GB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just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-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합성제품의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Mock-Up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시공성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평가 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just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-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건설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PJT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대응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대안설계 및 설계반영</a:t>
                      </a:r>
                      <a:endParaRPr kumimoji="0" lang="en-GB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732642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기대효과</a:t>
                      </a: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 </a:t>
                      </a:r>
                    </a:p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활용계획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just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O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정량효과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합성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데크플레이트의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년간 판매목표에 따른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강재량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just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10,000m</a:t>
                      </a:r>
                      <a:r>
                        <a:rPr kumimoji="1" lang="en-US" altLang="ko-KR" sz="1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제품판매량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 x 0.15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/m</a:t>
                      </a:r>
                      <a:r>
                        <a:rPr kumimoji="1" lang="en-US" altLang="ko-KR" sz="1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단위면적당 제품중량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 = 1,500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년 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just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O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정성효과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just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: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합성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데크플레이트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시장에서의 강재사용량 향상 및 원가절감을 통한 시장경쟁력확보</a:t>
                      </a:r>
                      <a:endParaRPr kumimoji="1" lang="ko-KR" altLang="en-GB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6372288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charset="0"/>
            <a:cs typeface="ヒラギノ角ゴ Pro W3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charset="0"/>
            <a:cs typeface="ヒラギノ角ゴ Pro W3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681</Words>
  <Application>Microsoft Office PowerPoint</Application>
  <PresentationFormat>화면 슬라이드 쇼(4:3)</PresentationFormat>
  <Paragraphs>167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2" baseType="lpstr">
      <vt:lpstr>HY견고딕</vt:lpstr>
      <vt:lpstr>ヒラギノ角ゴ Pro W3</vt:lpstr>
      <vt:lpstr>맑은 고딕</vt:lpstr>
      <vt:lpstr>Arial</vt:lpstr>
      <vt:lpstr>Times New Roman</vt:lpstr>
      <vt:lpstr>Wingdings</vt:lpstr>
      <vt:lpstr>Blank Presentation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kriss gim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kriss gim</dc:creator>
  <cp:lastModifiedBy>최득용 deukyong</cp:lastModifiedBy>
  <cp:revision>17</cp:revision>
  <dcterms:created xsi:type="dcterms:W3CDTF">2010-09-30T02:09:05Z</dcterms:created>
  <dcterms:modified xsi:type="dcterms:W3CDTF">2020-06-24T00:59:37Z</dcterms:modified>
</cp:coreProperties>
</file>